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423" r:id="rId2"/>
    <p:sldId id="347" r:id="rId3"/>
    <p:sldId id="419" r:id="rId4"/>
    <p:sldId id="420" r:id="rId5"/>
    <p:sldId id="421" r:id="rId6"/>
    <p:sldId id="424" r:id="rId7"/>
    <p:sldId id="422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28A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1704" y="84"/>
      </p:cViewPr>
      <p:guideLst>
        <p:guide orient="horz" pos="220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88" d="100"/>
          <a:sy n="88" d="100"/>
        </p:scale>
        <p:origin x="-387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650949-3383-4AF8-B92C-6034C334B9C4}" type="datetimeFigureOut">
              <a:rPr lang="ko-KR" altLang="en-US" smtClean="0"/>
              <a:pPr/>
              <a:t>2025-07-07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747326-9F58-4497-9DB6-36E4BA5183B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4619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This is the overall treatment algorithm in</a:t>
            </a:r>
            <a:r>
              <a:rPr lang="en-US" altLang="ko-KR" baseline="0" dirty="0"/>
              <a:t> the recent Korean guideline. Regarding the staging, EUS and PET/CT are mentioned as optional modalities.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747326-9F58-4497-9DB6-36E4BA5183BC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3186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584921"/>
            <a:ext cx="7772400" cy="1470025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rgbClr val="000000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5800" y="5589240"/>
            <a:ext cx="6400800" cy="504056"/>
          </a:xfr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17" name="제목 개체 틀 1"/>
          <p:cNvSpPr>
            <a:spLocks noGrp="1"/>
          </p:cNvSpPr>
          <p:nvPr userDrawn="1"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10" name="Rectangle 6"/>
          <p:cNvSpPr>
            <a:spLocks noChangeArrowheads="1"/>
          </p:cNvSpPr>
          <p:nvPr userDrawn="1"/>
        </p:nvSpPr>
        <p:spPr bwMode="auto">
          <a:xfrm>
            <a:off x="0" y="0"/>
            <a:ext cx="107950" cy="6858000"/>
          </a:xfrm>
          <a:prstGeom prst="rect">
            <a:avLst/>
          </a:prstGeom>
          <a:solidFill>
            <a:srgbClr val="1428A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>
              <a:latin typeface="굴림" pitchFamily="50" charset="-127"/>
              <a:ea typeface="굴림" pitchFamily="50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txStyles>
    <p:titleStyle>
      <a:lvl1pPr algn="l" defTabSz="914400" rtl="0" eaLnBrk="1" latinLnBrk="1" hangingPunct="1">
        <a:spcBef>
          <a:spcPct val="0"/>
        </a:spcBef>
        <a:buNone/>
        <a:defRPr sz="3600" b="1" kern="1200">
          <a:solidFill>
            <a:srgbClr val="00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150000"/>
        </a:lnSpc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000" y="730548"/>
            <a:ext cx="8640000" cy="539690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148064" y="6453336"/>
            <a:ext cx="3927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dirty="0">
                <a:solidFill>
                  <a:schemeClr val="bg1">
                    <a:lumMod val="50000"/>
                  </a:schemeClr>
                </a:solidFill>
              </a:rPr>
              <a:t>Kim. J Gastric Cancer 2025;25:5-114</a:t>
            </a:r>
            <a:endParaRPr lang="ko-KR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64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1572772"/>
            <a:ext cx="8640000" cy="4615982"/>
          </a:xfrm>
          <a:prstGeom prst="rect">
            <a:avLst/>
          </a:prstGeom>
        </p:spPr>
      </p:pic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Overall treatment </a:t>
            </a:r>
            <a:r>
              <a:rPr lang="en-US" altLang="ko-KR" dirty="0" smtClean="0"/>
              <a:t>(KGCA 2024 guideline)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48064" y="6453336"/>
            <a:ext cx="3927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dirty="0">
                <a:solidFill>
                  <a:schemeClr val="bg1">
                    <a:lumMod val="50000"/>
                  </a:schemeClr>
                </a:solidFill>
              </a:rPr>
              <a:t>Kim. J Gastric Cancer 2025;25:5-114</a:t>
            </a:r>
            <a:endParaRPr lang="ko-KR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43122" y="4941168"/>
            <a:ext cx="1727712" cy="21602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2123728" y="4941168"/>
            <a:ext cx="2862564" cy="21602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4284448" y="5462980"/>
            <a:ext cx="2591808" cy="21602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2915816" y="5445224"/>
            <a:ext cx="792088" cy="21602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59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000" y="934770"/>
            <a:ext cx="8640000" cy="5446558"/>
          </a:xfrm>
          <a:prstGeom prst="rect">
            <a:avLst/>
          </a:prstGeom>
        </p:spPr>
      </p:pic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Flowchart 2 (ESD)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48064" y="6453336"/>
            <a:ext cx="3927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dirty="0">
                <a:solidFill>
                  <a:schemeClr val="bg1">
                    <a:lumMod val="50000"/>
                  </a:schemeClr>
                </a:solidFill>
              </a:rPr>
              <a:t>Kim. J Gastric Cancer 2025;25:5-114</a:t>
            </a:r>
            <a:endParaRPr lang="ko-KR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98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Flowchart 3 (surgery)</a:t>
            </a:r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000" y="1307830"/>
            <a:ext cx="8640000" cy="500149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148064" y="6453336"/>
            <a:ext cx="3927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dirty="0">
                <a:solidFill>
                  <a:schemeClr val="bg1">
                    <a:lumMod val="50000"/>
                  </a:schemeClr>
                </a:solidFill>
              </a:rPr>
              <a:t>Kim. J Gastric Cancer 2025;25:5-114</a:t>
            </a:r>
            <a:endParaRPr lang="ko-KR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40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Flowchart 4 (after surgery)</a:t>
            </a:r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252000" y="1394409"/>
            <a:ext cx="8640000" cy="498691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148064" y="6453336"/>
            <a:ext cx="3927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dirty="0">
                <a:solidFill>
                  <a:schemeClr val="bg1">
                    <a:lumMod val="50000"/>
                  </a:schemeClr>
                </a:solidFill>
              </a:rPr>
              <a:t>Kim. J Gastric Cancer 2025;25:5-114</a:t>
            </a:r>
            <a:endParaRPr lang="ko-KR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87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Flowchart 5 (GEJ cancer)</a:t>
            </a:r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2"/>
          <a:srcRect b="8033"/>
          <a:stretch/>
        </p:blipFill>
        <p:spPr>
          <a:xfrm>
            <a:off x="252000" y="1434877"/>
            <a:ext cx="8640000" cy="494645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148064" y="6453336"/>
            <a:ext cx="3927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dirty="0">
                <a:solidFill>
                  <a:schemeClr val="bg1">
                    <a:lumMod val="50000"/>
                  </a:schemeClr>
                </a:solidFill>
              </a:rPr>
              <a:t>Kim. J Gastric Cancer 2025;25:5-114</a:t>
            </a:r>
            <a:endParaRPr lang="ko-KR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83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9793" y="189000"/>
            <a:ext cx="6278671" cy="6344918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Flowchart 6 </a:t>
            </a:r>
            <a:br>
              <a:rPr lang="en-US" altLang="ko-KR" dirty="0" smtClean="0"/>
            </a:br>
            <a:r>
              <a:rPr lang="en-US" altLang="ko-KR" dirty="0" smtClean="0"/>
              <a:t>(palliative)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48064" y="6453336"/>
            <a:ext cx="3927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dirty="0">
                <a:solidFill>
                  <a:schemeClr val="bg1">
                    <a:lumMod val="50000"/>
                  </a:schemeClr>
                </a:solidFill>
              </a:rPr>
              <a:t>Kim. J Gastric Cancer 2025;25:5-114</a:t>
            </a:r>
            <a:endParaRPr lang="ko-KR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72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8100">
          <a:solidFill>
            <a:srgbClr val="C0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103</Words>
  <Application>Microsoft Office PowerPoint</Application>
  <PresentationFormat>화면 슬라이드 쇼(4:3)</PresentationFormat>
  <Paragraphs>15</Paragraphs>
  <Slides>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1" baseType="lpstr">
      <vt:lpstr>굴림</vt:lpstr>
      <vt:lpstr>맑은 고딕</vt:lpstr>
      <vt:lpstr>Arial</vt:lpstr>
      <vt:lpstr>Office 테마</vt:lpstr>
      <vt:lpstr>PowerPoint 프레젠테이션</vt:lpstr>
      <vt:lpstr>Overall treatment (KGCA 2024 guideline) </vt:lpstr>
      <vt:lpstr>Flowchart 2 (ESD)</vt:lpstr>
      <vt:lpstr>Flowchart 3 (surgery)</vt:lpstr>
      <vt:lpstr>Flowchart 4 (after surgery)</vt:lpstr>
      <vt:lpstr>Flowchart 5 (GEJ cancer)</vt:lpstr>
      <vt:lpstr>Flowchart 6  (palliative)</vt:lpstr>
    </vt:vector>
  </TitlesOfParts>
  <Company>SMC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MV200</dc:creator>
  <cp:lastModifiedBy>DB400TCA</cp:lastModifiedBy>
  <cp:revision>84</cp:revision>
  <dcterms:created xsi:type="dcterms:W3CDTF">2011-03-14T11:44:24Z</dcterms:created>
  <dcterms:modified xsi:type="dcterms:W3CDTF">2025-07-07T00:33:10Z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5C58129F-E5B8-477A-9B38-B3E54BFA04C8}" pid="2">
    <vt:lpwstr>21E3EEE9846AB017BF291D3A11EF3E93D0FCC3143B76053F26C6D735F3EC4A28</vt:lpwstr>
  </property>
  <property fmtid="{D5CDD505-2E9C-101B-9397-08002B2CF9AE}" pid="2" name="NSCPROP">
    <vt:lpwstr>NSCCustomProperty</vt:lpwstr>
  </property>
</Properties>
</file>