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7"/>
  </p:notesMasterIdLst>
  <p:sldIdLst>
    <p:sldId id="397" r:id="rId3"/>
    <p:sldId id="396" r:id="rId4"/>
    <p:sldId id="399" r:id="rId5"/>
    <p:sldId id="398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Pretendard ExtraBold" panose="02000903000000020004" pitchFamily="2" charset="-127"/>
      <p:bold r:id="rId14"/>
    </p:embeddedFont>
    <p:embeddedFont>
      <p:font typeface="Pretendard Light" panose="02000403000000020004" pitchFamily="2" charset="-127"/>
      <p:regular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66" y="9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9E107-E7BB-4D60-A72A-2367786D40C2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B9F27-EE21-4E4F-965D-2B052ED4C5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07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4F321-D901-472D-9E16-0C710661664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68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4F321-D901-472D-9E16-0C710661664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11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4F321-D901-472D-9E16-0C710661664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74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4F321-D901-472D-9E16-0C710661664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36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07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68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21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AE3530-53F3-42C1-8CBF-D984FC0C4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DD4855D-1B52-49E2-97EC-9C4D2A024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35A6A8-518F-4E35-98E3-E20D689CB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8B6393-CB18-48BF-9CC3-435ED266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D5C65C-5E98-46B2-B695-EC3C3920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3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8DCB09-D72B-4964-9D29-1E994C57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6FEF7E-6A37-4C18-B2C8-F733EDD19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7BA6F7-964F-4239-8A77-D09592AF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3050CC-9834-4FF0-BBEC-D852C567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D291BE-87E2-49CD-8032-70104DA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554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BE3DB0-311A-4C7C-8AA8-8969A2C4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DBAB4E-124D-463D-8FBC-75A8A6023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8F9ED3-5102-4C28-AA96-CEB35A5E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C2F139-EE68-4EA4-ABE3-B6694195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A176D9-E7DF-49D6-B864-F679EB09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567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8A1DF8-99E0-4DC2-8216-82707BFC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BD24EB-9D7D-4EB2-94C0-47DF39D65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DF64CD-529B-4320-884E-869215693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18DEB69-CD46-4001-8468-96FD0609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075717-64BB-4820-97DA-14861FEE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93D0988-57A0-4514-84FC-2CD27F88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593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4032AE-7FE2-4FA3-9AE5-BD21721B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07E3DE-8F15-4820-B3DD-7139979D8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9EDF67-055D-474A-B519-A96069FF2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0EBFAA3-9777-48CB-B026-2466B4C5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0DF6D2E-75C2-47C5-9652-B584D29BF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8CF924B-01C4-441E-ADA0-1818F7FC8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FB49DB7-A088-4CE5-BD82-A3633F81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30CE609-9E41-468A-9673-F0D17552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16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CCD1A1-26C1-40A9-B3B2-7F2AA87E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3CF7745-35A5-47A2-B3A4-5AF29093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E3AF3B-F571-42BD-9C4C-D905D4C1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656325-CE52-4C7F-A036-3878DFB5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941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A58006-F6BB-45CE-8113-A1AFE5B4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DCFE360-E403-479B-BD14-F17E8CF2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733443-03E8-4A4F-B354-BF67385E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53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480834-FADC-4D63-8C3E-71554DC1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92C151-7AD2-4B2E-9390-836FEABB0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E63C93E-32BC-454B-BDD0-109C4C93F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7BEB085-3CFA-4D25-B930-F7155447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D1DBFB-8094-414D-B9EB-329A6E42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9CEDF0-25A7-4881-98B0-9971D25B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25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393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65458F-AE57-46DA-B708-95611008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783D0EE-9748-4019-A904-75F7D8C65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CA0B9B-61F2-441B-9F50-E31CC89B0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5DB17B-A2C6-43D4-90CA-582C35FF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255B2C-A176-4165-853D-02E53A69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91726C7-A301-4CC3-86A4-E9114CDE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744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B5640E-1AE1-4082-A081-0EC75BE6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A6485E1-C865-421D-8F8B-ECDFB78C7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9D0E41-D912-4FF6-991D-FD558990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022E14-C1C2-467D-B98F-A8F1278F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AB0D3B-4121-450B-A3C0-FA828CD9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239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C7C50A8-7158-4A88-834F-5780E2B30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AC276B-B264-4852-A17D-B7BC149D4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F33F1D-1169-4077-9E47-59053F0C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EE4426-5EBE-40DC-81D4-4AC976E2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201CFE-3510-4385-ABA6-9ED7B54A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55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2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6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41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00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DC6FCD9-97FF-407D-8508-21BBE2A06D08}"/>
              </a:ext>
            </a:extLst>
          </p:cNvPr>
          <p:cNvCxnSpPr/>
          <p:nvPr userDrawn="1"/>
        </p:nvCxnSpPr>
        <p:spPr>
          <a:xfrm>
            <a:off x="-57150" y="715136"/>
            <a:ext cx="9258300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5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6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95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FC7A5-76E4-4DD2-A4E2-56F41AD4739F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9B4A-FD2F-4C57-A1AC-C7ACC4CE5A41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1002">
            <a:extLst>
              <a:ext uri="{FF2B5EF4-FFF2-40B4-BE49-F238E27FC236}">
                <a16:creationId xmlns:a16="http://schemas.microsoft.com/office/drawing/2014/main" id="{54F4C0E3-3D93-4B80-89E8-F35A9A1D83EB}"/>
              </a:ext>
            </a:extLst>
          </p:cNvPr>
          <p:cNvGrpSpPr/>
          <p:nvPr userDrawn="1"/>
        </p:nvGrpSpPr>
        <p:grpSpPr>
          <a:xfrm>
            <a:off x="1272474" y="328283"/>
            <a:ext cx="573842" cy="123735"/>
            <a:chOff x="5973307" y="4946824"/>
            <a:chExt cx="6529576" cy="1407940"/>
          </a:xfrm>
        </p:grpSpPr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7A5BD9C2-14DF-4E5D-B6AF-41CBBEB92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73307" y="4946824"/>
              <a:ext cx="6529576" cy="1407940"/>
            </a:xfrm>
            <a:prstGeom prst="rect">
              <a:avLst/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DA207E33-60FD-4A10-ACEC-5DB34AD3A90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8516" y="265406"/>
            <a:ext cx="792807" cy="240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C982C1-63BA-4B88-8D6F-F6A74EF9B009}"/>
              </a:ext>
            </a:extLst>
          </p:cNvPr>
          <p:cNvSpPr txBox="1"/>
          <p:nvPr userDrawn="1"/>
        </p:nvSpPr>
        <p:spPr>
          <a:xfrm rot="5400000">
            <a:off x="8026563" y="3536531"/>
            <a:ext cx="15378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bg1">
                    <a:lumMod val="65000"/>
                  </a:schemeClr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MEDICAL Observer</a:t>
            </a:r>
            <a:endParaRPr lang="ko-KR" altLang="en-US" sz="900" dirty="0">
              <a:solidFill>
                <a:schemeClr val="bg1">
                  <a:lumMod val="65000"/>
                </a:schemeClr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7149FCAA-0AEA-4B1D-87DA-DCFC5615D411}"/>
              </a:ext>
            </a:extLst>
          </p:cNvPr>
          <p:cNvCxnSpPr/>
          <p:nvPr userDrawn="1"/>
        </p:nvCxnSpPr>
        <p:spPr>
          <a:xfrm>
            <a:off x="-57150" y="715136"/>
            <a:ext cx="9258300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1E9E4D-9B5C-41AB-8543-A962C7B87531}"/>
              </a:ext>
            </a:extLst>
          </p:cNvPr>
          <p:cNvSpPr txBox="1"/>
          <p:nvPr userDrawn="1"/>
        </p:nvSpPr>
        <p:spPr>
          <a:xfrm>
            <a:off x="2357309" y="188069"/>
            <a:ext cx="442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err="1">
                <a:solidFill>
                  <a:srgbClr val="2A214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위질환</a:t>
            </a:r>
            <a:r>
              <a:rPr lang="ko-KR" altLang="en-US" sz="2000" b="1" dirty="0">
                <a:solidFill>
                  <a:srgbClr val="2A214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내시경 아틀라스 단행본 발간</a:t>
            </a:r>
            <a:endParaRPr lang="ko-KR" altLang="en-US" sz="700" b="1" dirty="0">
              <a:solidFill>
                <a:srgbClr val="2A2141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0BBA0A-EB7D-4235-9AEA-7D14B0C79E93}"/>
              </a:ext>
            </a:extLst>
          </p:cNvPr>
          <p:cNvSpPr txBox="1"/>
          <p:nvPr userDrawn="1"/>
        </p:nvSpPr>
        <p:spPr>
          <a:xfrm>
            <a:off x="7637404" y="265406"/>
            <a:ext cx="11669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rgbClr val="2A214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23</a:t>
            </a:r>
            <a:r>
              <a:rPr lang="ko-KR" altLang="en-US" sz="500" b="1" dirty="0">
                <a:solidFill>
                  <a:srgbClr val="2A214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년 </a:t>
            </a:r>
            <a:r>
              <a:rPr lang="en-US" altLang="ko-KR" sz="1200" b="1" dirty="0">
                <a:solidFill>
                  <a:srgbClr val="2A214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7</a:t>
            </a:r>
            <a:r>
              <a:rPr lang="ko-KR" altLang="en-US" sz="500" b="1" dirty="0">
                <a:solidFill>
                  <a:srgbClr val="2A214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월 </a:t>
            </a:r>
            <a:r>
              <a:rPr lang="en-US" altLang="ko-KR" sz="1200" b="1" dirty="0">
                <a:solidFill>
                  <a:srgbClr val="2A214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1</a:t>
            </a:r>
            <a:r>
              <a:rPr lang="ko-KR" altLang="en-US" sz="500" b="1" dirty="0">
                <a:solidFill>
                  <a:srgbClr val="2A2141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일</a:t>
            </a:r>
            <a:endParaRPr lang="ko-KR" altLang="en-US" sz="1200" dirty="0">
              <a:solidFill>
                <a:srgbClr val="2A2141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544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ABDC13D-5D27-4B98-BADC-2C2BBBE2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AD7A79E-EFC6-4EE5-B703-11A3353D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136771-40E6-490E-A324-EF1EE6F7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0746-946E-4BDE-A0FA-E5FD4FC4AEA3}" type="datetimeFigureOut">
              <a:rPr lang="ko-KR" altLang="en-US" smtClean="0"/>
              <a:t>2023-07-20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D69C7D-7C24-45C2-AB9D-B99C7216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8A4197-A53F-4BD2-90F3-EFC8BFCE6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6002-C06D-438B-A17C-6114DD7506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6AE18240-A3F2-43DD-872F-3D9A34F5E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78" b="84178" l="15600" r="87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13058" r="9178" b="12717"/>
          <a:stretch/>
        </p:blipFill>
        <p:spPr>
          <a:xfrm rot="1001923">
            <a:off x="2178260" y="2213920"/>
            <a:ext cx="6649179" cy="4828042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B679E4FE-6325-403C-8267-E8242EF03743}"/>
              </a:ext>
            </a:extLst>
          </p:cNvPr>
          <p:cNvGrpSpPr/>
          <p:nvPr/>
        </p:nvGrpSpPr>
        <p:grpSpPr>
          <a:xfrm>
            <a:off x="480642" y="1243905"/>
            <a:ext cx="5589233" cy="461665"/>
            <a:chOff x="1857407" y="1638300"/>
            <a:chExt cx="3705193" cy="9233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24B0D1-22FA-46D4-B118-A535AC65C689}"/>
                </a:ext>
              </a:extLst>
            </p:cNvPr>
            <p:cNvSpPr txBox="1"/>
            <p:nvPr/>
          </p:nvSpPr>
          <p:spPr>
            <a:xfrm>
              <a:off x="1981199" y="1638300"/>
              <a:ext cx="3581401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latin typeface="+mn-ea"/>
                  <a:cs typeface="Pretendard ExtraBold" panose="02000903000000020004" pitchFamily="50" charset="-127"/>
                </a:rPr>
                <a:t>위질환</a:t>
              </a:r>
              <a:r>
                <a:rPr lang="ko-KR" altLang="en-US" sz="2400" b="1" dirty="0">
                  <a:latin typeface="+mn-ea"/>
                  <a:cs typeface="Pretendard ExtraBold" panose="02000903000000020004" pitchFamily="50" charset="-127"/>
                </a:rPr>
                <a:t> 내시경 아틀라스란</a:t>
              </a:r>
              <a:r>
                <a:rPr lang="en-US" altLang="ko-KR" sz="2400" b="1" dirty="0">
                  <a:latin typeface="+mn-ea"/>
                  <a:cs typeface="Pretendard ExtraBold" panose="02000903000000020004" pitchFamily="50" charset="-127"/>
                </a:rPr>
                <a:t>?</a:t>
              </a:r>
              <a:endParaRPr lang="ko-KR" altLang="en-US" sz="800" b="1" dirty="0">
                <a:latin typeface="+mn-ea"/>
                <a:cs typeface="Pretendard ExtraBold" panose="02000903000000020004" pitchFamily="50" charset="-127"/>
              </a:endParaRPr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F2F3375E-DD7F-4FDB-9D11-AA4E3B738E7E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07" y="1871364"/>
              <a:ext cx="0" cy="457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1">
            <a:extLst>
              <a:ext uri="{FF2B5EF4-FFF2-40B4-BE49-F238E27FC236}">
                <a16:creationId xmlns:a16="http://schemas.microsoft.com/office/drawing/2014/main" id="{FF3C9053-0F30-4153-9DF2-773275AA9BAC}"/>
              </a:ext>
            </a:extLst>
          </p:cNvPr>
          <p:cNvSpPr txBox="1">
            <a:spLocks noChangeArrowheads="1"/>
          </p:cNvSpPr>
          <p:nvPr/>
        </p:nvSpPr>
        <p:spPr>
          <a:xfrm>
            <a:off x="480641" y="1764587"/>
            <a:ext cx="7766374" cy="610616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2020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년도부터 시작해 생생한 </a:t>
            </a:r>
            <a:r>
              <a:rPr lang="ko-KR" altLang="en-US" sz="1200" dirty="0" err="1">
                <a:latin typeface="+mn-ea"/>
                <a:ea typeface="+mn-ea"/>
                <a:cs typeface="Arial" pitchFamily="34" charset="0"/>
              </a:rPr>
              <a:t>위식도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 질환 증례를 모아 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정기 발간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하는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 의학 학술 저널</a:t>
            </a:r>
            <a:r>
              <a:rPr lang="en-US" altLang="ko-KR" sz="1200" b="1" dirty="0">
                <a:latin typeface="+mn-ea"/>
                <a:ea typeface="+mn-ea"/>
                <a:cs typeface="Arial" pitchFamily="34" charset="0"/>
              </a:rPr>
              <a:t>, 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연간 </a:t>
            </a: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4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회 발행  </a:t>
            </a:r>
            <a:endParaRPr lang="en-US" altLang="ko-KR" sz="1200" dirty="0">
              <a:latin typeface="+mn-ea"/>
              <a:ea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단행본에 국내 저명한 소화기내과 교수진 </a:t>
            </a:r>
            <a:r>
              <a:rPr lang="en-US" altLang="ko-KR" sz="1200" b="1" dirty="0">
                <a:latin typeface="+mn-ea"/>
                <a:ea typeface="+mn-ea"/>
                <a:cs typeface="Arial" pitchFamily="34" charset="0"/>
              </a:rPr>
              <a:t>70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여 명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이 집필한 </a:t>
            </a:r>
            <a:r>
              <a:rPr lang="en-US" altLang="ko-KR" sz="1200" b="1" dirty="0">
                <a:latin typeface="+mn-ea"/>
                <a:ea typeface="+mn-ea"/>
                <a:cs typeface="Arial" pitchFamily="34" charset="0"/>
              </a:rPr>
              <a:t>192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개의 증례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 게재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 </a:t>
            </a:r>
            <a:endParaRPr lang="en-US" altLang="ko-KR" sz="1200" b="1" dirty="0">
              <a:latin typeface="+mn-ea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4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A7E2991-B7A3-4CFA-B4C1-155200473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049">
            <a:off x="2147303" y="1250965"/>
            <a:ext cx="7495135" cy="5621352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F8CFC2F-7045-49FA-A6F3-3AD405E128B0}"/>
              </a:ext>
            </a:extLst>
          </p:cNvPr>
          <p:cNvSpPr txBox="1">
            <a:spLocks noChangeArrowheads="1"/>
          </p:cNvSpPr>
          <p:nvPr/>
        </p:nvSpPr>
        <p:spPr>
          <a:xfrm>
            <a:off x="480642" y="1764587"/>
            <a:ext cx="5789526" cy="254960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식도질환</a:t>
            </a:r>
            <a:endParaRPr lang="en-US" altLang="ko-KR" sz="1200" dirty="0">
              <a:latin typeface="+mn-ea"/>
              <a:ea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위의 염증성 질환</a:t>
            </a:r>
            <a:endParaRPr lang="en-US" altLang="ko-KR" sz="1200" dirty="0">
              <a:latin typeface="+mn-ea"/>
              <a:ea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기타 </a:t>
            </a:r>
            <a:r>
              <a:rPr lang="ko-KR" altLang="en-US" sz="1200" dirty="0" err="1">
                <a:latin typeface="+mn-ea"/>
                <a:ea typeface="+mn-ea"/>
                <a:cs typeface="Arial" pitchFamily="34" charset="0"/>
              </a:rPr>
              <a:t>위질환</a:t>
            </a:r>
            <a:endParaRPr lang="en-US" altLang="ko-KR" sz="1200" dirty="0">
              <a:latin typeface="+mn-ea"/>
              <a:ea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악성 이외의 위의 </a:t>
            </a:r>
            <a:r>
              <a:rPr lang="ko-KR" altLang="en-US" sz="1200" dirty="0" err="1">
                <a:latin typeface="+mn-ea"/>
                <a:ea typeface="+mn-ea"/>
                <a:cs typeface="Arial" pitchFamily="34" charset="0"/>
              </a:rPr>
              <a:t>종양성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 질환</a:t>
            </a:r>
            <a:endParaRPr lang="en-US" altLang="ko-KR" sz="1200" dirty="0">
              <a:latin typeface="+mn-ea"/>
              <a:ea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보통의 위암</a:t>
            </a:r>
            <a:endParaRPr lang="en-US" altLang="ko-KR" sz="1200" dirty="0">
              <a:latin typeface="+mn-ea"/>
              <a:ea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드문 위암</a:t>
            </a:r>
            <a:endParaRPr lang="en-US" altLang="ko-KR" sz="1200" dirty="0">
              <a:latin typeface="+mn-ea"/>
              <a:ea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십이지장과 소장질환</a:t>
            </a:r>
            <a:endParaRPr lang="en-US" altLang="ko-KR" sz="1200" dirty="0">
              <a:latin typeface="+mn-ea"/>
              <a:ea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대장질환</a:t>
            </a:r>
            <a:endParaRPr lang="en-US" altLang="ko-KR" sz="1200" dirty="0">
              <a:latin typeface="+mn-ea"/>
              <a:ea typeface="+mn-ea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In Depth Case Analysis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E521D3F-0DEF-4143-9A62-567257E7B9BF}"/>
              </a:ext>
            </a:extLst>
          </p:cNvPr>
          <p:cNvGrpSpPr/>
          <p:nvPr/>
        </p:nvGrpSpPr>
        <p:grpSpPr>
          <a:xfrm>
            <a:off x="480643" y="1243905"/>
            <a:ext cx="7050033" cy="461665"/>
            <a:chOff x="1857408" y="1638300"/>
            <a:chExt cx="3705192" cy="9233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980F7A-A5EE-4093-8768-FD33997E3F23}"/>
                </a:ext>
              </a:extLst>
            </p:cNvPr>
            <p:cNvSpPr txBox="1"/>
            <p:nvPr/>
          </p:nvSpPr>
          <p:spPr>
            <a:xfrm>
              <a:off x="1981199" y="1638300"/>
              <a:ext cx="3581401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latin typeface="+mn-ea"/>
                  <a:cs typeface="Pretendard ExtraBold" panose="02000903000000020004" pitchFamily="50" charset="-127"/>
                </a:rPr>
                <a:t>위질환</a:t>
              </a:r>
              <a:r>
                <a:rPr lang="ko-KR" altLang="en-US" sz="2400" b="1" dirty="0">
                  <a:latin typeface="+mn-ea"/>
                  <a:cs typeface="Pretendard ExtraBold" panose="02000903000000020004" pitchFamily="50" charset="-127"/>
                </a:rPr>
                <a:t> 내시경 아틀라스 단행본 증례 목차</a:t>
              </a:r>
              <a:endParaRPr lang="ko-KR" altLang="en-US" sz="800" b="1" dirty="0">
                <a:latin typeface="+mn-ea"/>
                <a:cs typeface="Pretendard ExtraBold" panose="02000903000000020004" pitchFamily="50" charset="-127"/>
              </a:endParaRPr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C95F2A7E-02A1-425B-81D7-4F0CB15C1093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08" y="1874602"/>
              <a:ext cx="0" cy="457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61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3F2E954C-E004-4F03-A02B-B59A6DD08510}"/>
              </a:ext>
            </a:extLst>
          </p:cNvPr>
          <p:cNvCxnSpPr/>
          <p:nvPr/>
        </p:nvCxnSpPr>
        <p:spPr>
          <a:xfrm>
            <a:off x="-57150" y="715136"/>
            <a:ext cx="9258300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E48B0CB-CFB5-4D40-AD69-FEB188771299}"/>
              </a:ext>
            </a:extLst>
          </p:cNvPr>
          <p:cNvGrpSpPr/>
          <p:nvPr/>
        </p:nvGrpSpPr>
        <p:grpSpPr>
          <a:xfrm>
            <a:off x="480643" y="1243905"/>
            <a:ext cx="5589231" cy="461665"/>
            <a:chOff x="1857408" y="1638300"/>
            <a:chExt cx="3705192" cy="923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C7AC2B-D2C1-4E9C-BAAE-EDC47E715A55}"/>
                </a:ext>
              </a:extLst>
            </p:cNvPr>
            <p:cNvSpPr txBox="1"/>
            <p:nvPr/>
          </p:nvSpPr>
          <p:spPr>
            <a:xfrm>
              <a:off x="1981199" y="1638300"/>
              <a:ext cx="3581401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latin typeface="+mn-ea"/>
                  <a:cs typeface="Pretendard ExtraBold" panose="02000903000000020004" pitchFamily="50" charset="-127"/>
                </a:rPr>
                <a:t>위질환</a:t>
              </a:r>
              <a:r>
                <a:rPr lang="ko-KR" altLang="en-US" sz="2400" b="1" dirty="0">
                  <a:latin typeface="+mn-ea"/>
                  <a:cs typeface="Pretendard ExtraBold" panose="02000903000000020004" pitchFamily="50" charset="-127"/>
                </a:rPr>
                <a:t> 내시경 아틀라스 단행본 구성</a:t>
              </a:r>
              <a:endParaRPr lang="ko-KR" altLang="en-US" sz="800" b="1" dirty="0">
                <a:latin typeface="+mn-ea"/>
                <a:cs typeface="Pretendard ExtraBold" panose="02000903000000020004" pitchFamily="50" charset="-127"/>
              </a:endParaRP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63820384-74A6-4F5C-BC75-A59F3139D517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08" y="1874602"/>
              <a:ext cx="0" cy="457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11">
            <a:extLst>
              <a:ext uri="{FF2B5EF4-FFF2-40B4-BE49-F238E27FC236}">
                <a16:creationId xmlns:a16="http://schemas.microsoft.com/office/drawing/2014/main" id="{5FE822BB-6F1A-4E2C-BFC1-63E7D2E04806}"/>
              </a:ext>
            </a:extLst>
          </p:cNvPr>
          <p:cNvSpPr txBox="1">
            <a:spLocks noChangeArrowheads="1"/>
          </p:cNvSpPr>
          <p:nvPr/>
        </p:nvSpPr>
        <p:spPr>
          <a:xfrm>
            <a:off x="480641" y="1764587"/>
            <a:ext cx="6346877" cy="610616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증례 이외에도 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종설</a:t>
            </a: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, </a:t>
            </a:r>
            <a:r>
              <a:rPr lang="en-US" altLang="ko-KR" sz="1200" b="1" dirty="0">
                <a:latin typeface="+mn-ea"/>
                <a:ea typeface="+mn-ea"/>
                <a:cs typeface="Arial" pitchFamily="34" charset="0"/>
              </a:rPr>
              <a:t>In Depth Case Analysis</a:t>
            </a: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, 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만화로 보는 </a:t>
            </a:r>
            <a:r>
              <a:rPr lang="ko-KR" altLang="en-US" sz="1200" b="1" dirty="0" err="1">
                <a:latin typeface="+mn-ea"/>
                <a:ea typeface="+mn-ea"/>
                <a:cs typeface="Arial" pitchFamily="34" charset="0"/>
              </a:rPr>
              <a:t>위질환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 내시경 아틀라스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 등 구독자의 흥미를 유발할 수 있는 다양한 세션으로 구성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 </a:t>
            </a:r>
            <a:endParaRPr lang="en-US" altLang="ko-KR" sz="1200" b="1" dirty="0">
              <a:latin typeface="+mn-ea"/>
              <a:ea typeface="+mn-ea"/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B4992A9-D6D9-4704-BE04-CCA439821E22}"/>
              </a:ext>
            </a:extLst>
          </p:cNvPr>
          <p:cNvGrpSpPr/>
          <p:nvPr/>
        </p:nvGrpSpPr>
        <p:grpSpPr>
          <a:xfrm>
            <a:off x="-445270" y="2234337"/>
            <a:ext cx="8820087" cy="3667183"/>
            <a:chOff x="-128712" y="2234338"/>
            <a:chExt cx="8249088" cy="3429775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C49D5EB-02CF-4416-A15D-F0CC16048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17" t="18746" r="18419" b="3316"/>
            <a:stretch/>
          </p:blipFill>
          <p:spPr>
            <a:xfrm>
              <a:off x="3607166" y="2887895"/>
              <a:ext cx="2914422" cy="2641799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9F3FF112-0F45-4253-8109-E0459EA03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7" t="11455" r="31617" b="11950"/>
            <a:stretch/>
          </p:blipFill>
          <p:spPr>
            <a:xfrm>
              <a:off x="6521588" y="2843931"/>
              <a:ext cx="1598788" cy="2210590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BCA372D-B125-4502-B06D-480CEE2D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712" y="2234338"/>
              <a:ext cx="4574647" cy="3429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84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E94AD30-6C2A-4D36-BF1F-6CD9BB49A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18202" r="18090" b="2797"/>
          <a:stretch/>
        </p:blipFill>
        <p:spPr>
          <a:xfrm>
            <a:off x="480641" y="2477312"/>
            <a:ext cx="4529018" cy="4134666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FDD2A979-C38C-4858-9E51-063ADF7CF342}"/>
              </a:ext>
            </a:extLst>
          </p:cNvPr>
          <p:cNvGrpSpPr/>
          <p:nvPr/>
        </p:nvGrpSpPr>
        <p:grpSpPr>
          <a:xfrm>
            <a:off x="480643" y="1243905"/>
            <a:ext cx="5589231" cy="461665"/>
            <a:chOff x="1857408" y="1638300"/>
            <a:chExt cx="3705192" cy="92332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FD7836-9AA0-4E05-9900-BA764259FC06}"/>
                </a:ext>
              </a:extLst>
            </p:cNvPr>
            <p:cNvSpPr txBox="1"/>
            <p:nvPr/>
          </p:nvSpPr>
          <p:spPr>
            <a:xfrm>
              <a:off x="1981199" y="1638300"/>
              <a:ext cx="3581401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latin typeface="+mn-ea"/>
                  <a:cs typeface="Pretendard ExtraBold" panose="02000903000000020004" pitchFamily="50" charset="-127"/>
                </a:rPr>
                <a:t>증례 구성은</a:t>
              </a:r>
              <a:r>
                <a:rPr lang="en-US" altLang="ko-KR" sz="2400" b="1" dirty="0">
                  <a:latin typeface="+mn-ea"/>
                  <a:cs typeface="Pretendard ExtraBold" panose="02000903000000020004" pitchFamily="50" charset="-127"/>
                </a:rPr>
                <a:t>?</a:t>
              </a:r>
              <a:endParaRPr lang="ko-KR" altLang="en-US" sz="800" b="1" dirty="0">
                <a:latin typeface="+mn-ea"/>
                <a:cs typeface="Pretendard ExtraBold" panose="02000903000000020004" pitchFamily="50" charset="-127"/>
              </a:endParaRPr>
            </a:p>
          </p:txBody>
        </p: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17BCBC66-5779-4E52-982B-96BC9589EEC2}"/>
                </a:ext>
              </a:extLst>
            </p:cNvPr>
            <p:cNvCxnSpPr>
              <a:cxnSpLocks/>
            </p:cNvCxnSpPr>
            <p:nvPr/>
          </p:nvCxnSpPr>
          <p:spPr>
            <a:xfrm>
              <a:off x="1857408" y="1874602"/>
              <a:ext cx="0" cy="457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11">
            <a:extLst>
              <a:ext uri="{FF2B5EF4-FFF2-40B4-BE49-F238E27FC236}">
                <a16:creationId xmlns:a16="http://schemas.microsoft.com/office/drawing/2014/main" id="{492F114E-8B09-4C77-A192-B9F471794B14}"/>
              </a:ext>
            </a:extLst>
          </p:cNvPr>
          <p:cNvSpPr txBox="1">
            <a:spLocks noChangeArrowheads="1"/>
          </p:cNvSpPr>
          <p:nvPr/>
        </p:nvSpPr>
        <p:spPr>
          <a:xfrm>
            <a:off x="480641" y="1764587"/>
            <a:ext cx="6782305" cy="333617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내시경 사진 </a:t>
            </a: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2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개</a:t>
            </a: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, 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임상상 및 내시경 소견</a:t>
            </a: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, 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진단 및 경과</a:t>
            </a: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, 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해설</a:t>
            </a:r>
            <a:r>
              <a:rPr lang="en-US" altLang="ko-KR" sz="1200" dirty="0">
                <a:latin typeface="+mn-ea"/>
                <a:ea typeface="+mn-ea"/>
                <a:cs typeface="Arial" pitchFamily="34" charset="0"/>
              </a:rPr>
              <a:t>, </a:t>
            </a:r>
            <a:r>
              <a:rPr lang="ko-KR" altLang="en-US" sz="1200" b="1" dirty="0">
                <a:latin typeface="+mn-ea"/>
                <a:ea typeface="+mn-ea"/>
                <a:cs typeface="Arial" pitchFamily="34" charset="0"/>
              </a:rPr>
              <a:t>토의</a:t>
            </a:r>
            <a:r>
              <a:rPr lang="ko-KR" altLang="en-US" sz="1200" dirty="0">
                <a:latin typeface="+mn-ea"/>
                <a:ea typeface="+mn-ea"/>
                <a:cs typeface="Arial" pitchFamily="34" charset="0"/>
              </a:rPr>
              <a:t>로 증례를 알기 쉽게 구성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06197D0-5AF5-4996-874C-88F3D2FA37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17238" r="17275" b="3059"/>
          <a:stretch/>
        </p:blipFill>
        <p:spPr>
          <a:xfrm>
            <a:off x="5009659" y="3465513"/>
            <a:ext cx="3117667" cy="2821577"/>
          </a:xfrm>
          <a:prstGeom prst="rect">
            <a:avLst/>
          </a:prstGeom>
        </p:spPr>
      </p:pic>
      <p:sp>
        <p:nvSpPr>
          <p:cNvPr id="9" name="사각형: 둥근 모서리 13">
            <a:extLst>
              <a:ext uri="{FF2B5EF4-FFF2-40B4-BE49-F238E27FC236}">
                <a16:creationId xmlns:a16="http://schemas.microsoft.com/office/drawing/2014/main" id="{C22C423C-61FB-4FDE-B81E-0E212A11A404}"/>
              </a:ext>
            </a:extLst>
          </p:cNvPr>
          <p:cNvSpPr/>
          <p:nvPr/>
        </p:nvSpPr>
        <p:spPr>
          <a:xfrm>
            <a:off x="1684421" y="5999793"/>
            <a:ext cx="5775158" cy="713669"/>
          </a:xfrm>
          <a:prstGeom prst="roundRect">
            <a:avLst>
              <a:gd name="adj" fmla="val 5989"/>
            </a:avLst>
          </a:prstGeom>
          <a:solidFill>
            <a:schemeClr val="tx2">
              <a:lumMod val="75000"/>
            </a:schemeClr>
          </a:solidFill>
          <a:ln>
            <a:solidFill>
              <a:srgbClr val="6770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dirty="0" err="1">
                <a:latin typeface="+mn-ea"/>
              </a:rPr>
              <a:t>위질환</a:t>
            </a:r>
            <a:r>
              <a:rPr lang="ko-KR" altLang="en-US" sz="1200" dirty="0">
                <a:latin typeface="+mn-ea"/>
              </a:rPr>
              <a:t> 내시경 아틀라스는 선생님들의 증례 투고를 기다립니다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참여 방법은 종근당 담당자에게 문의해주세요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425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133</Words>
  <Application>Microsoft Office PowerPoint</Application>
  <PresentationFormat>화면 슬라이드 쇼(4:3)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12" baseType="lpstr">
      <vt:lpstr>맑은 고딕</vt:lpstr>
      <vt:lpstr>Calibri Light</vt:lpstr>
      <vt:lpstr>Pretendard Light</vt:lpstr>
      <vt:lpstr>Calibri</vt:lpstr>
      <vt:lpstr>Pretendard ExtraBold</vt:lpstr>
      <vt:lpstr>Arial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MO_tykim</dc:creator>
  <cp:lastModifiedBy>MO_tykim</cp:lastModifiedBy>
  <cp:revision>14</cp:revision>
  <dcterms:created xsi:type="dcterms:W3CDTF">2023-07-19T07:50:10Z</dcterms:created>
  <dcterms:modified xsi:type="dcterms:W3CDTF">2023-07-20T05:12:44Z</dcterms:modified>
</cp:coreProperties>
</file>